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40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[WHO-COVID-19-global-table-data project.xlsx]problem 1!PivotTable1</c:name>
    <c:fmtId val="16"/>
  </c:pivotSource>
  <c:chart>
    <c:title>
      <c:layout>
        <c:manualLayout>
          <c:xMode val="edge"/>
          <c:yMode val="edge"/>
          <c:x val="0.39810183949463945"/>
          <c:y val="0.119349664625255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'problem 1'!$B$4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lumMod val="104000"/>
                  </a:schemeClr>
                </a:gs>
                <a:gs pos="100000">
                  <a:schemeClr val="accent1">
                    <a:shade val="98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60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'problem 1'!$A$5:$A$13</c:f>
              <c:strCache>
                <c:ptCount val="8"/>
                <c:pt idx="0">
                  <c:v>Africa</c:v>
                </c:pt>
                <c:pt idx="1">
                  <c:v>Americas</c:v>
                </c:pt>
                <c:pt idx="2">
                  <c:v>Eastern Mediterranean</c:v>
                </c:pt>
                <c:pt idx="3">
                  <c:v>Europe</c:v>
                </c:pt>
                <c:pt idx="4">
                  <c:v>Other</c:v>
                </c:pt>
                <c:pt idx="5">
                  <c:v>South-East Asia</c:v>
                </c:pt>
                <c:pt idx="6">
                  <c:v>Western Pacific</c:v>
                </c:pt>
                <c:pt idx="7">
                  <c:v>(blank)</c:v>
                </c:pt>
              </c:strCache>
            </c:strRef>
          </c:cat>
          <c:val>
            <c:numRef>
              <c:f>'problem 1'!$B$5:$B$13</c:f>
              <c:numCache>
                <c:formatCode>General</c:formatCode>
                <c:ptCount val="8"/>
                <c:pt idx="0">
                  <c:v>6193037</c:v>
                </c:pt>
                <c:pt idx="1">
                  <c:v>95515940</c:v>
                </c:pt>
                <c:pt idx="2">
                  <c:v>16620443</c:v>
                </c:pt>
                <c:pt idx="3">
                  <c:v>82298451</c:v>
                </c:pt>
                <c:pt idx="4">
                  <c:v>764</c:v>
                </c:pt>
                <c:pt idx="5">
                  <c:v>44348498</c:v>
                </c:pt>
                <c:pt idx="6">
                  <c:v>9869932</c:v>
                </c:pt>
                <c:pt idx="7">
                  <c:v>254847065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84-4A0A-BFD1-BF7318A3E9B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080519295"/>
        <c:axId val="1080510143"/>
      </c:barChart>
      <c:catAx>
        <c:axId val="10805192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510143"/>
        <c:crosses val="autoZero"/>
        <c:auto val="1"/>
        <c:lblAlgn val="ctr"/>
        <c:lblOffset val="100"/>
        <c:noMultiLvlLbl val="0"/>
      </c:catAx>
      <c:valAx>
        <c:axId val="10805101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5192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[WHO-COVID-19-global-table-data project.xlsx]problem 2!PivotTable7</c:name>
    <c:fmtId val="40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'problem 2'!$B$4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6000"/>
                      <a:lumMod val="104000"/>
                    </a:schemeClr>
                  </a:gs>
                  <a:gs pos="100000">
                    <a:schemeClr val="accent1"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6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7D7-4A2A-A777-179C45BD5F2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6000"/>
                      <a:lumMod val="104000"/>
                    </a:schemeClr>
                  </a:gs>
                  <a:gs pos="100000">
                    <a:schemeClr val="accent2"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6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7D7-4A2A-A777-179C45BD5F2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6000"/>
                      <a:lumMod val="104000"/>
                    </a:schemeClr>
                  </a:gs>
                  <a:gs pos="100000">
                    <a:schemeClr val="accent3"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6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7D7-4A2A-A777-179C45BD5F2E}"/>
              </c:ext>
            </c:extLst>
          </c:dPt>
          <c:dPt>
            <c:idx val="3"/>
            <c:bubble3D val="0"/>
            <c:explosion val="3"/>
            <c:spPr>
              <a:gradFill rotWithShape="1">
                <a:gsLst>
                  <a:gs pos="0">
                    <a:schemeClr val="accent4">
                      <a:tint val="96000"/>
                      <a:lumMod val="104000"/>
                    </a:schemeClr>
                  </a:gs>
                  <a:gs pos="100000">
                    <a:schemeClr val="accent4"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6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7D7-4A2A-A777-179C45BD5F2E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96000"/>
                      <a:lumMod val="104000"/>
                    </a:schemeClr>
                  </a:gs>
                  <a:gs pos="100000">
                    <a:schemeClr val="accent5"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6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87D7-4A2A-A777-179C45BD5F2E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tint val="96000"/>
                      <a:lumMod val="104000"/>
                    </a:schemeClr>
                  </a:gs>
                  <a:gs pos="100000">
                    <a:schemeClr val="accent6"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6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87D7-4A2A-A777-179C45BD5F2E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96000"/>
                      <a:lumMod val="104000"/>
                    </a:schemeClr>
                  </a:gs>
                  <a:gs pos="100000">
                    <a:schemeClr val="accent1">
                      <a:lumMod val="60000"/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6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87D7-4A2A-A777-179C45BD5F2E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tint val="96000"/>
                      <a:lumMod val="104000"/>
                    </a:schemeClr>
                  </a:gs>
                  <a:gs pos="100000">
                    <a:schemeClr val="accent2">
                      <a:lumMod val="60000"/>
                      <a:shade val="98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6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87D7-4A2A-A777-179C45BD5F2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'problem 2'!$A$5:$A$13</c:f>
              <c:strCache>
                <c:ptCount val="8"/>
                <c:pt idx="0">
                  <c:v>Africa</c:v>
                </c:pt>
                <c:pt idx="1">
                  <c:v>Americas</c:v>
                </c:pt>
                <c:pt idx="2">
                  <c:v>Eastern Mediterranean</c:v>
                </c:pt>
                <c:pt idx="3">
                  <c:v>Europe</c:v>
                </c:pt>
                <c:pt idx="4">
                  <c:v>Other</c:v>
                </c:pt>
                <c:pt idx="5">
                  <c:v>South-East Asia</c:v>
                </c:pt>
                <c:pt idx="6">
                  <c:v>Western Pacific</c:v>
                </c:pt>
                <c:pt idx="7">
                  <c:v>(blank)</c:v>
                </c:pt>
              </c:strCache>
            </c:strRef>
          </c:cat>
          <c:val>
            <c:numRef>
              <c:f>'problem 2'!$B$5:$B$13</c:f>
              <c:numCache>
                <c:formatCode>General</c:formatCode>
                <c:ptCount val="8"/>
                <c:pt idx="0">
                  <c:v>12924</c:v>
                </c:pt>
                <c:pt idx="1">
                  <c:v>810316</c:v>
                </c:pt>
                <c:pt idx="2">
                  <c:v>94942</c:v>
                </c:pt>
                <c:pt idx="3">
                  <c:v>2288623</c:v>
                </c:pt>
                <c:pt idx="4">
                  <c:v>0</c:v>
                </c:pt>
                <c:pt idx="5">
                  <c:v>141553</c:v>
                </c:pt>
                <c:pt idx="6">
                  <c:v>174526</c:v>
                </c:pt>
                <c:pt idx="7">
                  <c:v>3522884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87D7-4A2A-A777-179C45BD5F2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[WHO-COVID-19-global-table-data project.xlsx]problem 3!PivotTable9</c:name>
    <c:fmtId val="44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</c:pivotFmt>
      <c:pivotFmt>
        <c:idx val="3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</c:pivotFmt>
      <c:pivotFmt>
        <c:idx val="4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'problem 3'!$B$4</c:f>
              <c:strCache>
                <c:ptCount val="1"/>
                <c:pt idx="0">
                  <c:v>Total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dLbls>
            <c:delete val="1"/>
          </c:dLbls>
          <c:cat>
            <c:strRef>
              <c:f>'problem 3'!$A$5:$A$13</c:f>
              <c:strCache>
                <c:ptCount val="8"/>
                <c:pt idx="0">
                  <c:v>Africa</c:v>
                </c:pt>
                <c:pt idx="1">
                  <c:v>Americas</c:v>
                </c:pt>
                <c:pt idx="2">
                  <c:v>Eastern Mediterranean</c:v>
                </c:pt>
                <c:pt idx="3">
                  <c:v>Europe</c:v>
                </c:pt>
                <c:pt idx="4">
                  <c:v>Other</c:v>
                </c:pt>
                <c:pt idx="5">
                  <c:v>South-East Asia</c:v>
                </c:pt>
                <c:pt idx="6">
                  <c:v>Western Pacific</c:v>
                </c:pt>
                <c:pt idx="7">
                  <c:v>(blank)</c:v>
                </c:pt>
              </c:strCache>
            </c:strRef>
          </c:cat>
          <c:val>
            <c:numRef>
              <c:f>'problem 3'!$B$5:$B$13</c:f>
              <c:numCache>
                <c:formatCode>General</c:formatCode>
                <c:ptCount val="8"/>
                <c:pt idx="0">
                  <c:v>151927</c:v>
                </c:pt>
                <c:pt idx="1">
                  <c:v>2326100</c:v>
                </c:pt>
                <c:pt idx="2">
                  <c:v>306559</c:v>
                </c:pt>
                <c:pt idx="3">
                  <c:v>1498432</c:v>
                </c:pt>
                <c:pt idx="4">
                  <c:v>13</c:v>
                </c:pt>
                <c:pt idx="5">
                  <c:v>701414</c:v>
                </c:pt>
                <c:pt idx="6">
                  <c:v>136267</c:v>
                </c:pt>
                <c:pt idx="7">
                  <c:v>5120712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AC-4EA2-9692-FDA6A164228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overlap val="-50"/>
        <c:axId val="1072955663"/>
        <c:axId val="1072963567"/>
      </c:barChart>
      <c:catAx>
        <c:axId val="1072955663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2963567"/>
        <c:crosses val="autoZero"/>
        <c:auto val="1"/>
        <c:lblAlgn val="ctr"/>
        <c:lblOffset val="100"/>
        <c:noMultiLvlLbl val="0"/>
      </c:catAx>
      <c:valAx>
        <c:axId val="1072963567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29556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[WHO-COVID-19-global-table-data project.xlsx]problem 4!PivotTable10</c:name>
    <c:fmtId val="6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lt1">
                  <a:lumMod val="8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0" scaled="1"/>
          </a:gradFill>
          <a:ln>
            <a:noFill/>
          </a:ln>
          <a:effectLst>
            <a:innerShdw dist="12700" dir="16200000">
              <a:schemeClr val="lt1">
                <a:alpha val="75000"/>
              </a:schemeClr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0" scaled="1"/>
          </a:gradFill>
          <a:ln>
            <a:noFill/>
          </a:ln>
          <a:effectLst>
            <a:innerShdw dist="12700" dir="16200000">
              <a:schemeClr val="lt1">
                <a:alpha val="75000"/>
              </a:schemeClr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0" scaled="1"/>
          </a:gradFill>
          <a:ln>
            <a:noFill/>
          </a:ln>
          <a:effectLst>
            <a:innerShdw dist="12700" dir="16200000">
              <a:schemeClr val="lt1">
                <a:alpha val="75000"/>
              </a:schemeClr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areaChart>
        <c:grouping val="standard"/>
        <c:varyColors val="0"/>
        <c:ser>
          <c:idx val="0"/>
          <c:order val="0"/>
          <c:tx>
            <c:strRef>
              <c:f>'problem 4'!$B$4</c:f>
              <c:strCache>
                <c:ptCount val="1"/>
                <c:pt idx="0">
                  <c:v>Total</c:v>
                </c:pt>
              </c:strCache>
            </c:strRef>
          </c:tx>
          <c:spPr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0" scaled="1"/>
            </a:gradFill>
            <a:ln>
              <a:noFill/>
            </a:ln>
            <a:effectLst>
              <a:innerShdw dist="12700" dir="16200000">
                <a:schemeClr val="lt1">
                  <a:alpha val="75000"/>
                </a:schemeClr>
              </a:innerShdw>
            </a:effectLst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'problem 4'!$A$5:$A$13</c:f>
              <c:strCache>
                <c:ptCount val="8"/>
                <c:pt idx="0">
                  <c:v>Africa</c:v>
                </c:pt>
                <c:pt idx="1">
                  <c:v>Americas</c:v>
                </c:pt>
                <c:pt idx="2">
                  <c:v>Eastern Mediterranean</c:v>
                </c:pt>
                <c:pt idx="3">
                  <c:v>Europe</c:v>
                </c:pt>
                <c:pt idx="4">
                  <c:v>Other</c:v>
                </c:pt>
                <c:pt idx="5">
                  <c:v>South-East Asia</c:v>
                </c:pt>
                <c:pt idx="6">
                  <c:v>Western Pacific</c:v>
                </c:pt>
                <c:pt idx="7">
                  <c:v>(blank)</c:v>
                </c:pt>
              </c:strCache>
            </c:strRef>
          </c:cat>
          <c:val>
            <c:numRef>
              <c:f>'problem 4'!$B$5:$B$13</c:f>
              <c:numCache>
                <c:formatCode>General</c:formatCode>
                <c:ptCount val="8"/>
                <c:pt idx="0">
                  <c:v>436</c:v>
                </c:pt>
                <c:pt idx="1">
                  <c:v>11223</c:v>
                </c:pt>
                <c:pt idx="2">
                  <c:v>1986</c:v>
                </c:pt>
                <c:pt idx="3">
                  <c:v>29153</c:v>
                </c:pt>
                <c:pt idx="4">
                  <c:v>0</c:v>
                </c:pt>
                <c:pt idx="5">
                  <c:v>3180</c:v>
                </c:pt>
                <c:pt idx="6">
                  <c:v>2845</c:v>
                </c:pt>
                <c:pt idx="7">
                  <c:v>48823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C1-40D2-8A22-8A0D61ADF56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lt1">
                  <a:alpha val="40000"/>
                </a:schemeClr>
              </a:solidFill>
              <a:round/>
            </a:ln>
            <a:effectLst/>
          </c:spPr>
        </c:dropLines>
        <c:axId val="1217444751"/>
        <c:axId val="1217448911"/>
      </c:areaChart>
      <c:catAx>
        <c:axId val="1217444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75" cap="flat" cmpd="sng" algn="ctr">
            <a:solidFill>
              <a:schemeClr val="lt1">
                <a:lumMod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cap="all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448911"/>
        <c:crosses val="autoZero"/>
        <c:auto val="1"/>
        <c:lblAlgn val="ctr"/>
        <c:lblOffset val="100"/>
        <c:noMultiLvlLbl val="0"/>
      </c:catAx>
      <c:valAx>
        <c:axId val="1217448911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prstDash val="sysDot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44475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lt1">
          <a:lumMod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[WHO-COVID-19-global-table-data project.xlsx]problem 5!PivotTable6</c:name>
    <c:fmtId val="20"/>
  </c:pivotSource>
  <c:chart>
    <c:autoTitleDeleted val="0"/>
    <c:pivotFmts>
      <c:pivotFmt>
        <c:idx val="0"/>
      </c:pivotFmt>
      <c:pivotFmt>
        <c:idx val="1"/>
      </c:pivotFmt>
      <c:pivotFmt>
        <c:idx val="2"/>
        <c:spPr>
          <a:solidFill>
            <a:schemeClr val="accent1"/>
          </a:solidFill>
          <a:ln/>
          <a:effectLst/>
          <a:sp3d/>
        </c:spPr>
        <c:marker>
          <c:symbol val="none"/>
        </c:marker>
      </c:pivotFmt>
      <c:pivotFmt>
        <c:idx val="3"/>
        <c:spPr>
          <a:solidFill>
            <a:schemeClr val="accent1"/>
          </a:solidFill>
          <a:ln/>
          <a:effectLst/>
          <a:sp3d/>
        </c:spPr>
        <c:marker>
          <c:symbol val="none"/>
        </c:marker>
      </c:pivotFmt>
      <c:pivotFmt>
        <c:idx val="4"/>
        <c:spPr>
          <a:solidFill>
            <a:schemeClr val="accent2"/>
          </a:solidFill>
          <a:ln/>
          <a:effectLst/>
          <a:sp3d/>
        </c:spPr>
        <c:marker>
          <c:symbol val="none"/>
        </c:marker>
      </c:pivotFmt>
      <c:pivotFmt>
        <c:idx val="5"/>
        <c:spPr>
          <a:solidFill>
            <a:schemeClr val="accent1"/>
          </a:solidFill>
          <a:ln/>
          <a:effectLst/>
          <a:sp3d/>
        </c:spPr>
      </c:pivotFmt>
      <c:pivotFmt>
        <c:idx val="6"/>
        <c:spPr>
          <a:solidFill>
            <a:schemeClr val="accent2"/>
          </a:solidFill>
          <a:ln/>
          <a:effectLst/>
          <a:sp3d/>
        </c:spPr>
      </c:pivotFmt>
      <c:pivotFmt>
        <c:idx val="7"/>
        <c:spPr>
          <a:solidFill>
            <a:schemeClr val="accent3"/>
          </a:solidFill>
          <a:ln/>
          <a:effectLst/>
          <a:sp3d/>
        </c:spPr>
      </c:pivotFmt>
      <c:pivotFmt>
        <c:idx val="8"/>
        <c:spPr>
          <a:solidFill>
            <a:schemeClr val="accent4"/>
          </a:solidFill>
          <a:ln/>
          <a:effectLst/>
          <a:sp3d/>
        </c:spPr>
      </c:pivotFmt>
      <c:pivotFmt>
        <c:idx val="9"/>
        <c:spPr>
          <a:solidFill>
            <a:schemeClr val="accent5"/>
          </a:solidFill>
          <a:ln/>
          <a:effectLst/>
          <a:sp3d/>
        </c:spPr>
      </c:pivotFmt>
      <c:pivotFmt>
        <c:idx val="10"/>
        <c:spPr>
          <a:solidFill>
            <a:schemeClr val="accent6"/>
          </a:solidFill>
          <a:ln/>
          <a:effectLst/>
          <a:sp3d/>
        </c:spPr>
      </c:pivotFmt>
      <c:pivotFmt>
        <c:idx val="11"/>
        <c:spPr>
          <a:solidFill>
            <a:schemeClr val="accent1">
              <a:lumMod val="60000"/>
            </a:schemeClr>
          </a:solidFill>
          <a:ln/>
          <a:effectLst/>
          <a:sp3d/>
        </c:spPr>
      </c:pivotFmt>
      <c:pivotFmt>
        <c:idx val="12"/>
        <c:spPr>
          <a:solidFill>
            <a:schemeClr val="accent2">
              <a:lumMod val="60000"/>
            </a:schemeClr>
          </a:solidFill>
          <a:ln/>
          <a:effectLst/>
          <a:sp3d/>
        </c:spPr>
      </c:pivotFmt>
      <c:pivotFmt>
        <c:idx val="13"/>
        <c:spPr>
          <a:solidFill>
            <a:schemeClr val="accent1"/>
          </a:solidFill>
          <a:ln/>
          <a:effectLst/>
          <a:sp3d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/>
          <a:effectLst/>
          <a:sp3d/>
        </c:spPr>
      </c:pivotFmt>
      <c:pivotFmt>
        <c:idx val="15"/>
        <c:spPr>
          <a:solidFill>
            <a:schemeClr val="accent2"/>
          </a:solidFill>
          <a:ln/>
          <a:effectLst/>
          <a:sp3d/>
        </c:spPr>
      </c:pivotFmt>
      <c:pivotFmt>
        <c:idx val="16"/>
        <c:spPr>
          <a:solidFill>
            <a:schemeClr val="accent3"/>
          </a:solidFill>
          <a:ln/>
          <a:effectLst/>
          <a:sp3d/>
        </c:spPr>
      </c:pivotFmt>
      <c:pivotFmt>
        <c:idx val="17"/>
        <c:spPr>
          <a:solidFill>
            <a:schemeClr val="accent4"/>
          </a:solidFill>
          <a:ln/>
          <a:effectLst/>
          <a:sp3d/>
        </c:spPr>
      </c:pivotFmt>
      <c:pivotFmt>
        <c:idx val="18"/>
        <c:spPr>
          <a:solidFill>
            <a:schemeClr val="accent5"/>
          </a:solidFill>
          <a:ln/>
          <a:effectLst/>
          <a:sp3d/>
        </c:spPr>
      </c:pivotFmt>
      <c:pivotFmt>
        <c:idx val="19"/>
        <c:spPr>
          <a:solidFill>
            <a:schemeClr val="accent6"/>
          </a:solidFill>
          <a:ln/>
          <a:effectLst/>
          <a:sp3d/>
        </c:spPr>
      </c:pivotFmt>
      <c:pivotFmt>
        <c:idx val="20"/>
        <c:spPr>
          <a:solidFill>
            <a:schemeClr val="accent1">
              <a:lumMod val="60000"/>
            </a:schemeClr>
          </a:solidFill>
          <a:ln/>
          <a:effectLst/>
          <a:sp3d/>
        </c:spPr>
      </c:pivotFmt>
      <c:pivotFmt>
        <c:idx val="21"/>
        <c:spPr>
          <a:solidFill>
            <a:schemeClr val="accent2">
              <a:lumMod val="60000"/>
            </a:schemeClr>
          </a:solidFill>
          <a:ln/>
          <a:effectLst/>
          <a:sp3d/>
        </c:spPr>
      </c:pivotFmt>
      <c:pivotFmt>
        <c:idx val="22"/>
        <c:spPr>
          <a:solidFill>
            <a:schemeClr val="accent2"/>
          </a:solidFill>
          <a:ln/>
          <a:effectLst/>
          <a:sp3d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/>
          <a:effectLst/>
          <a:sp3d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/>
          <a:effectLst/>
          <a:sp3d/>
        </c:spPr>
      </c:pivotFmt>
      <c:pivotFmt>
        <c:idx val="25"/>
        <c:spPr>
          <a:solidFill>
            <a:schemeClr val="accent2"/>
          </a:solidFill>
          <a:ln/>
          <a:effectLst/>
          <a:sp3d/>
        </c:spPr>
      </c:pivotFmt>
      <c:pivotFmt>
        <c:idx val="26"/>
        <c:spPr>
          <a:solidFill>
            <a:schemeClr val="accent3"/>
          </a:solidFill>
          <a:ln/>
          <a:effectLst/>
          <a:sp3d/>
        </c:spPr>
      </c:pivotFmt>
      <c:pivotFmt>
        <c:idx val="27"/>
        <c:spPr>
          <a:solidFill>
            <a:schemeClr val="accent4"/>
          </a:solidFill>
          <a:ln/>
          <a:effectLst/>
          <a:sp3d/>
        </c:spPr>
      </c:pivotFmt>
      <c:pivotFmt>
        <c:idx val="28"/>
        <c:spPr>
          <a:solidFill>
            <a:schemeClr val="accent5"/>
          </a:solidFill>
          <a:ln/>
          <a:effectLst/>
          <a:sp3d/>
        </c:spPr>
      </c:pivotFmt>
      <c:pivotFmt>
        <c:idx val="29"/>
        <c:spPr>
          <a:solidFill>
            <a:schemeClr val="accent6"/>
          </a:solidFill>
          <a:ln/>
          <a:effectLst/>
          <a:sp3d/>
        </c:spPr>
      </c:pivotFmt>
      <c:pivotFmt>
        <c:idx val="30"/>
        <c:spPr>
          <a:solidFill>
            <a:schemeClr val="accent1">
              <a:lumMod val="60000"/>
            </a:schemeClr>
          </a:solidFill>
          <a:ln/>
          <a:effectLst/>
          <a:sp3d/>
        </c:spPr>
      </c:pivotFmt>
      <c:pivotFmt>
        <c:idx val="31"/>
        <c:spPr>
          <a:solidFill>
            <a:schemeClr val="accent2">
              <a:lumMod val="60000"/>
            </a:schemeClr>
          </a:solidFill>
          <a:ln/>
          <a:effectLst/>
          <a:sp3d/>
        </c:spPr>
      </c:pivotFmt>
      <c:pivotFmt>
        <c:idx val="32"/>
        <c:spPr>
          <a:solidFill>
            <a:schemeClr val="accent2"/>
          </a:solidFill>
          <a:ln/>
          <a:effectLst/>
          <a:sp3d/>
        </c:spPr>
        <c:marker>
          <c:symbol val="none"/>
        </c:marker>
      </c:pivotFmt>
    </c:pivotFmts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1290376202974628"/>
          <c:y val="0.25360892388451445"/>
          <c:w val="0.39755905511811024"/>
          <c:h val="0.65853091280256637"/>
        </c:manualLayout>
      </c:layout>
      <c:surface3DChart>
        <c:wireframe val="0"/>
        <c:ser>
          <c:idx val="0"/>
          <c:order val="0"/>
          <c:tx>
            <c:strRef>
              <c:f>'problem 5'!$B$4</c:f>
              <c:strCache>
                <c:ptCount val="1"/>
                <c:pt idx="0">
                  <c:v>Sum of Deaths - newly reported in last 24 hours</c:v>
                </c:pt>
              </c:strCache>
            </c:strRef>
          </c:tx>
          <c:spPr>
            <a:solidFill>
              <a:schemeClr val="accent1"/>
            </a:solidFill>
            <a:ln/>
            <a:effectLst/>
            <a:sp3d/>
          </c:spPr>
          <c:cat>
            <c:strRef>
              <c:f>'problem 5'!$A$5:$A$13</c:f>
              <c:strCache>
                <c:ptCount val="8"/>
                <c:pt idx="0">
                  <c:v>Africa</c:v>
                </c:pt>
                <c:pt idx="1">
                  <c:v>Americas</c:v>
                </c:pt>
                <c:pt idx="2">
                  <c:v>Eastern Mediterranean</c:v>
                </c:pt>
                <c:pt idx="3">
                  <c:v>Europe</c:v>
                </c:pt>
                <c:pt idx="4">
                  <c:v>Other</c:v>
                </c:pt>
                <c:pt idx="5">
                  <c:v>South-East Asia</c:v>
                </c:pt>
                <c:pt idx="6">
                  <c:v>Western Pacific</c:v>
                </c:pt>
                <c:pt idx="7">
                  <c:v>(blank)</c:v>
                </c:pt>
              </c:strCache>
            </c:strRef>
          </c:cat>
          <c:val>
            <c:numRef>
              <c:f>'problem 5'!$B$5:$B$13</c:f>
              <c:numCache>
                <c:formatCode>General</c:formatCode>
                <c:ptCount val="8"/>
                <c:pt idx="0">
                  <c:v>43</c:v>
                </c:pt>
                <c:pt idx="1">
                  <c:v>1961</c:v>
                </c:pt>
                <c:pt idx="2">
                  <c:v>284</c:v>
                </c:pt>
                <c:pt idx="3">
                  <c:v>4649</c:v>
                </c:pt>
                <c:pt idx="4">
                  <c:v>0</c:v>
                </c:pt>
                <c:pt idx="5">
                  <c:v>542</c:v>
                </c:pt>
                <c:pt idx="6">
                  <c:v>511</c:v>
                </c:pt>
                <c:pt idx="7">
                  <c:v>7990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25-4293-AA56-D987486DD494}"/>
            </c:ext>
          </c:extLst>
        </c:ser>
        <c:ser>
          <c:idx val="1"/>
          <c:order val="1"/>
          <c:tx>
            <c:strRef>
              <c:f>'problem 5'!$C$4</c:f>
              <c:strCache>
                <c:ptCount val="1"/>
                <c:pt idx="0">
                  <c:v>Sum of Cases - newly reported in last 24 hours</c:v>
                </c:pt>
              </c:strCache>
            </c:strRef>
          </c:tx>
          <c:spPr>
            <a:solidFill>
              <a:schemeClr val="accent2"/>
            </a:solidFill>
            <a:ln/>
            <a:effectLst/>
            <a:sp3d/>
          </c:spPr>
          <c:cat>
            <c:strRef>
              <c:f>'problem 5'!$A$5:$A$13</c:f>
              <c:strCache>
                <c:ptCount val="8"/>
                <c:pt idx="0">
                  <c:v>Africa</c:v>
                </c:pt>
                <c:pt idx="1">
                  <c:v>Americas</c:v>
                </c:pt>
                <c:pt idx="2">
                  <c:v>Eastern Mediterranean</c:v>
                </c:pt>
                <c:pt idx="3">
                  <c:v>Europe</c:v>
                </c:pt>
                <c:pt idx="4">
                  <c:v>Other</c:v>
                </c:pt>
                <c:pt idx="5">
                  <c:v>South-East Asia</c:v>
                </c:pt>
                <c:pt idx="6">
                  <c:v>Western Pacific</c:v>
                </c:pt>
                <c:pt idx="7">
                  <c:v>(blank)</c:v>
                </c:pt>
              </c:strCache>
            </c:strRef>
          </c:cat>
          <c:val>
            <c:numRef>
              <c:f>'problem 5'!$C$5:$C$13</c:f>
              <c:numCache>
                <c:formatCode>General</c:formatCode>
                <c:ptCount val="8"/>
                <c:pt idx="0">
                  <c:v>1714</c:v>
                </c:pt>
                <c:pt idx="1">
                  <c:v>119521</c:v>
                </c:pt>
                <c:pt idx="2">
                  <c:v>14158</c:v>
                </c:pt>
                <c:pt idx="3">
                  <c:v>373704</c:v>
                </c:pt>
                <c:pt idx="4">
                  <c:v>0</c:v>
                </c:pt>
                <c:pt idx="5">
                  <c:v>19493</c:v>
                </c:pt>
                <c:pt idx="6">
                  <c:v>27356</c:v>
                </c:pt>
                <c:pt idx="7">
                  <c:v>555946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625-4293-AA56-D987486DD494}"/>
            </c:ext>
          </c:extLst>
        </c:ser>
        <c:bandFmts>
          <c:bandFmt>
            <c:idx val="0"/>
            <c:spPr>
              <a:solidFill>
                <a:schemeClr val="accent1"/>
              </a:solidFill>
              <a:ln/>
              <a:effectLst/>
              <a:sp3d/>
            </c:spPr>
          </c:bandFmt>
          <c:bandFmt>
            <c:idx val="1"/>
            <c:spPr>
              <a:solidFill>
                <a:schemeClr val="accent2"/>
              </a:solidFill>
              <a:ln/>
              <a:effectLst/>
              <a:sp3d/>
            </c:spPr>
          </c:bandFmt>
          <c:bandFmt>
            <c:idx val="2"/>
            <c:spPr>
              <a:solidFill>
                <a:schemeClr val="accent3"/>
              </a:solidFill>
              <a:ln/>
              <a:effectLst/>
              <a:sp3d/>
            </c:spPr>
          </c:bandFmt>
          <c:bandFmt>
            <c:idx val="3"/>
            <c:spPr>
              <a:solidFill>
                <a:schemeClr val="accent4"/>
              </a:solidFill>
              <a:ln/>
              <a:effectLst/>
              <a:sp3d/>
            </c:spPr>
          </c:bandFmt>
          <c:bandFmt>
            <c:idx val="4"/>
            <c:spPr>
              <a:solidFill>
                <a:schemeClr val="accent5"/>
              </a:solidFill>
              <a:ln/>
              <a:effectLst/>
              <a:sp3d/>
            </c:spPr>
          </c:bandFmt>
          <c:bandFmt>
            <c:idx val="5"/>
            <c:spPr>
              <a:solidFill>
                <a:schemeClr val="accent6"/>
              </a:solidFill>
              <a:ln/>
              <a:effectLst/>
              <a:sp3d/>
            </c:spPr>
          </c:bandFmt>
          <c:bandFmt>
            <c:idx val="6"/>
            <c:spPr>
              <a:solidFill>
                <a:schemeClr val="accent1">
                  <a:lumMod val="60000"/>
                </a:schemeClr>
              </a:solidFill>
              <a:ln/>
              <a:effectLst/>
              <a:sp3d/>
            </c:spPr>
          </c:bandFmt>
          <c:bandFmt>
            <c:idx val="7"/>
            <c:spPr>
              <a:solidFill>
                <a:schemeClr val="accent2">
                  <a:lumMod val="60000"/>
                </a:schemeClr>
              </a:solidFill>
              <a:ln/>
              <a:effectLst/>
              <a:sp3d/>
            </c:spPr>
          </c:bandFmt>
        </c:bandFmts>
        <c:axId val="1576764960"/>
        <c:axId val="1576773280"/>
        <c:axId val="257068240"/>
      </c:surface3DChart>
      <c:catAx>
        <c:axId val="15767649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6773280"/>
        <c:crosses val="autoZero"/>
        <c:auto val="1"/>
        <c:lblAlgn val="ctr"/>
        <c:lblOffset val="100"/>
        <c:noMultiLvlLbl val="0"/>
      </c:catAx>
      <c:valAx>
        <c:axId val="1576773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6764960"/>
        <c:crosses val="autoZero"/>
        <c:crossBetween val="midCat"/>
      </c:valAx>
      <c:serAx>
        <c:axId val="257068240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6773280"/>
        <c:crosses val="autoZero"/>
      </c:ser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[WHO-COVID-19-global-table-data project.xlsx]problem6!PivotTable8</c:name>
    <c:fmtId val="8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14826640419947507"/>
          <c:y val="0.25157662583843687"/>
          <c:w val="0.41708027121609798"/>
          <c:h val="0.69513378536016335"/>
        </c:manualLayout>
      </c:layout>
      <c:doughnutChart>
        <c:varyColors val="1"/>
        <c:ser>
          <c:idx val="0"/>
          <c:order val="0"/>
          <c:tx>
            <c:strRef>
              <c:f>problem6!$B$4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170-4509-8E11-740A9C55F1F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170-4509-8E11-740A9C55F1F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170-4509-8E11-740A9C55F1F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170-4509-8E11-740A9C55F1F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170-4509-8E11-740A9C55F1F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170-4509-8E11-740A9C55F1F0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C170-4509-8E11-740A9C55F1F0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C170-4509-8E11-740A9C55F1F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problem6!$A$5:$A$13</c:f>
              <c:strCache>
                <c:ptCount val="8"/>
                <c:pt idx="0">
                  <c:v>Africa</c:v>
                </c:pt>
                <c:pt idx="1">
                  <c:v>Americas</c:v>
                </c:pt>
                <c:pt idx="2">
                  <c:v>Eastern Mediterranean</c:v>
                </c:pt>
                <c:pt idx="3">
                  <c:v>Europe</c:v>
                </c:pt>
                <c:pt idx="4">
                  <c:v>Other</c:v>
                </c:pt>
                <c:pt idx="5">
                  <c:v>South-East Asia</c:v>
                </c:pt>
                <c:pt idx="6">
                  <c:v>Western Pacific</c:v>
                </c:pt>
                <c:pt idx="7">
                  <c:v>(blank)</c:v>
                </c:pt>
              </c:strCache>
            </c:strRef>
          </c:cat>
          <c:val>
            <c:numRef>
              <c:f>problem6!$B$5:$B$13</c:f>
              <c:numCache>
                <c:formatCode>General</c:formatCode>
                <c:ptCount val="8"/>
                <c:pt idx="0">
                  <c:v>263.35300000000001</c:v>
                </c:pt>
                <c:pt idx="1">
                  <c:v>2267.194</c:v>
                </c:pt>
                <c:pt idx="2">
                  <c:v>181.83600000000001</c:v>
                </c:pt>
                <c:pt idx="3">
                  <c:v>1380.191</c:v>
                </c:pt>
                <c:pt idx="5">
                  <c:v>166.869</c:v>
                </c:pt>
                <c:pt idx="6">
                  <c:v>292.87200000000001</c:v>
                </c:pt>
                <c:pt idx="7">
                  <c:v>45.196815177591397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C170-4509-8E11-740A9C55F1F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[WHO-COVID-19-global-table-data project.xlsx]problem7!PivotTable9</c:name>
    <c:fmtId val="6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problem7!$B$4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problem7!$A$5:$A$13</c:f>
              <c:strCache>
                <c:ptCount val="8"/>
                <c:pt idx="0">
                  <c:v>Africa</c:v>
                </c:pt>
                <c:pt idx="1">
                  <c:v>Americas</c:v>
                </c:pt>
                <c:pt idx="2">
                  <c:v>Eastern Mediterranean</c:v>
                </c:pt>
                <c:pt idx="3">
                  <c:v>Europe</c:v>
                </c:pt>
                <c:pt idx="4">
                  <c:v>Other</c:v>
                </c:pt>
                <c:pt idx="5">
                  <c:v>South-East Asia</c:v>
                </c:pt>
                <c:pt idx="6">
                  <c:v>Western Pacific</c:v>
                </c:pt>
                <c:pt idx="7">
                  <c:v>(blank)</c:v>
                </c:pt>
              </c:strCache>
            </c:strRef>
          </c:cat>
          <c:val>
            <c:numRef>
              <c:f>problem7!$B$5:$B$13</c:f>
              <c:numCache>
                <c:formatCode>General</c:formatCode>
                <c:ptCount val="8"/>
                <c:pt idx="0">
                  <c:v>11</c:v>
                </c:pt>
                <c:pt idx="1">
                  <c:v>1567</c:v>
                </c:pt>
                <c:pt idx="2">
                  <c:v>125</c:v>
                </c:pt>
                <c:pt idx="3">
                  <c:v>1251</c:v>
                </c:pt>
                <c:pt idx="4">
                  <c:v>0</c:v>
                </c:pt>
                <c:pt idx="5">
                  <c:v>470</c:v>
                </c:pt>
                <c:pt idx="6">
                  <c:v>309</c:v>
                </c:pt>
                <c:pt idx="7">
                  <c:v>7990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9-4619-AB90-AD3B70B08EC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363174672"/>
        <c:axId val="363181744"/>
        <c:axId val="0"/>
      </c:bar3DChart>
      <c:catAx>
        <c:axId val="3631746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3181744"/>
        <c:crosses val="autoZero"/>
        <c:auto val="1"/>
        <c:lblAlgn val="ctr"/>
        <c:lblOffset val="100"/>
        <c:noMultiLvlLbl val="0"/>
      </c:catAx>
      <c:valAx>
        <c:axId val="3631817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3174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39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dk1">
                <a:lumMod val="65000"/>
                <a:lumOff val="35000"/>
              </a:schemeClr>
            </a:gs>
            <a:gs pos="100000">
              <a:schemeClr val="dk1">
                <a:lumMod val="75000"/>
                <a:lumOff val="25000"/>
              </a:schemeClr>
            </a:gs>
          </a:gsLst>
          <a:lin ang="10800000" scaled="0"/>
        </a:gradFill>
        <a:round/>
      </a:ln>
      <a:effectLst/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77">
  <cs:axisTitle>
    <cs:lnRef idx="0"/>
    <cs:fillRef idx="0"/>
    <cs:effectRef idx="0"/>
    <cs:fontRef idx="minor">
      <a:schemeClr val="lt1">
        <a:lumMod val="85000"/>
      </a:schemeClr>
    </cs:fontRef>
    <cs:defRPr sz="900" kern="1200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75" cap="flat" cmpd="sng" algn="ctr">
        <a:solidFill>
          <a:schemeClr val="lt1">
            <a:lumMod val="75000"/>
          </a:schemeClr>
        </a:solidFill>
        <a:round/>
        <a:headEnd type="none" w="sm" len="sm"/>
        <a:tailEnd type="none" w="sm" len="sm"/>
      </a:ln>
    </cs:spPr>
    <cs:defRPr sz="900" b="1" kern="1200" cap="all" baseline="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lt1">
            <a:lumMod val="7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85000"/>
      </a:schemeClr>
    </cs:fontRef>
    <cs:spPr>
      <a:solidFill>
        <a:schemeClr val="dk1">
          <a:lumMod val="65000"/>
          <a:lumOff val="35000"/>
        </a:schemeClr>
      </a:solidFill>
      <a:ln>
        <a:solidFill>
          <a:schemeClr val="lt1">
            <a:lumMod val="50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>
        <a:gsLst>
          <a:gs pos="100000">
            <a:schemeClr val="phClr"/>
          </a:gs>
          <a:gs pos="0">
            <a:schemeClr val="phClr">
              <a:lumMod val="75000"/>
            </a:schemeClr>
          </a:gs>
        </a:gsLst>
        <a:lin ang="0" scaled="1"/>
      </a:gradFill>
      <a:effectLst>
        <a:innerShdw dist="12700" dir="16200000">
          <a:schemeClr val="lt1">
            <a:alpha val="75000"/>
          </a:schemeClr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100000">
            <a:schemeClr val="phClr"/>
          </a:gs>
          <a:gs pos="0">
            <a:schemeClr val="phClr">
              <a:lumMod val="75000"/>
            </a:schemeClr>
          </a:gs>
        </a:gsLst>
        <a:lin ang="0" scaled="1"/>
      </a:gradFill>
      <a:effectLst>
        <a:innerShdw dist="12700" dir="16200000">
          <a:schemeClr val="lt1">
            <a:alpha val="75000"/>
          </a:schemeClr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540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50000"/>
      </a:schemeClr>
    </cs:fontRef>
    <cs:spPr>
      <a:ln w="9525">
        <a:solidFill>
          <a:schemeClr val="lt1">
            <a:lumMod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4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4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prstDash val="sysDot"/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6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bg1">
        <a:lumMod val="85000"/>
      </a:schemeClr>
    </cs:fontRef>
    <cs:spPr>
      <a:ln w="19050" cap="flat" cmpd="sng" algn="ctr">
        <a:solidFill>
          <a:schemeClr val="bg1">
            <a:lumMod val="85000"/>
          </a:schemeClr>
        </a:solidFill>
        <a:round/>
        <a:headEnd type="none" w="sm" len="sm"/>
        <a:tailEnd type="none" w="sm" len="sm"/>
      </a:ln>
    </cs:spPr>
    <cs:defRPr sz="900" b="1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ajor">
      <a:schemeClr val="lt1">
        <a:lumMod val="8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62EF3-3C4F-43EE-ACEE-D4B806740EA3}" type="datetimeFigureOut">
              <a:rPr lang="en-US" smtClean="0"/>
              <a:pPr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2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86BE5-D2A3-4BF0-8B30-D7403E61B3DC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312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86BE5-D2A3-4BF0-8B30-D7403E61B3DC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917154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86BE5-D2A3-4BF0-8B30-D7403E61B3DC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44394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86BE5-D2A3-4BF0-8B30-D7403E61B3DC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392611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86BE5-D2A3-4BF0-8B30-D7403E61B3DC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51551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300E-C023-45CD-A0BE-EDB7A8C6EA8B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6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0EAD-E369-4933-8469-ED7764B56A1B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676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C0EF2-9919-473B-8215-8616BAF10692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764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72EB-AC54-4713-BFC2-BEB621108C63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32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55A0C-791E-4545-B787-F98AD45CD761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911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36B77-F4F4-4427-AC4F-9A623798AD82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82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E790C-34EB-4565-8437-CACF4CDB7822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909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C11-22B8-4A4E-8126-B3AF6B948A8E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836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06B6-C816-4861-964D-15A98395707D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51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A8AB-EA7C-4B1B-9D73-E2551851FABE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660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786BE5-D2A3-4BF0-8B30-D7403E61B3DC}" type="datetimeFigureOut">
              <a:rPr lang="en-US" smtClean="0"/>
              <a:t>11/20/2021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861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06790" y="2887018"/>
            <a:ext cx="8979580" cy="1038138"/>
          </a:xfrm>
        </p:spPr>
        <p:txBody>
          <a:bodyPr>
            <a:normAutofit/>
          </a:bodyPr>
          <a:lstStyle/>
          <a:p>
            <a:r>
              <a:rPr lang="en-US" dirty="0" smtClean="0"/>
              <a:t>COVID-19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32319" y="3925156"/>
            <a:ext cx="8915399" cy="1126283"/>
          </a:xfrm>
        </p:spPr>
        <p:txBody>
          <a:bodyPr/>
          <a:lstStyle/>
          <a:p>
            <a:r>
              <a:rPr lang="en-US" dirty="0" err="1"/>
              <a:t>C</a:t>
            </a:r>
            <a:r>
              <a:rPr lang="en-US" dirty="0" err="1" smtClean="0"/>
              <a:t>ovid</a:t>
            </a:r>
            <a:r>
              <a:rPr lang="en-US" dirty="0" smtClean="0"/>
              <a:t> </a:t>
            </a:r>
            <a:r>
              <a:rPr lang="en-US" dirty="0" smtClean="0"/>
              <a:t>Cases </a:t>
            </a:r>
            <a:r>
              <a:rPr lang="en-US" dirty="0" smtClean="0"/>
              <a:t>Globally according to World Health Organization Data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0" y="956054"/>
            <a:ext cx="1743256" cy="175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67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Introduction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Objective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Problem Statement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Data analysis Dashboards</a:t>
            </a:r>
          </a:p>
        </p:txBody>
      </p:sp>
    </p:spTree>
    <p:extLst>
      <p:ext uri="{BB962C8B-B14F-4D97-AF65-F5344CB8AC3E}">
        <p14:creationId xmlns:p14="http://schemas.microsoft.com/office/powerpoint/2010/main" val="403739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>
              <a:buFont typeface="Wingdings" panose="05000000000000000000" pitchFamily="2" charset="2"/>
              <a:buChar char="Ø"/>
            </a:pPr>
            <a:r>
              <a:rPr lang="en-US" b="1" dirty="0"/>
              <a:t>COVID-19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dirty="0"/>
              <a:t>COVID-19 is the disease caused by SARS-CoV-2, the coronavirus that emerged in December 2019.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dirty="0"/>
              <a:t>COVID-19 can be severe, and has caused millions of deaths around the world as well as lasting health problems in some who have survived the illness.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dirty="0"/>
              <a:t>The coronavirus can be spread from person to person. It is diagnosed with a laboratory test.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dirty="0"/>
              <a:t>COVID-19 vaccines have been authorized for emergency use by the U.S. Food and Drug Administration, and vaccination programs are in progress across the U.S. and in many parts of the </a:t>
            </a:r>
            <a:r>
              <a:rPr lang="en-US" dirty="0" smtClean="0"/>
              <a:t>world.</a:t>
            </a:r>
          </a:p>
          <a:p>
            <a:pPr fontAlgn="base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1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Data is about Covid-19 in all regions Globally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Data shows that </a:t>
            </a:r>
            <a:r>
              <a:rPr lang="en-US" dirty="0" err="1" smtClean="0"/>
              <a:t>cases,deaths,activecases</a:t>
            </a:r>
            <a:r>
              <a:rPr lang="en-US" dirty="0" smtClean="0"/>
              <a:t>, Reported cases in last 24hrs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dirty="0" smtClean="0"/>
              <a:t>Reported </a:t>
            </a:r>
            <a:r>
              <a:rPr lang="en-US" dirty="0"/>
              <a:t>In Last 7 Days, Deaths according to the </a:t>
            </a:r>
            <a:r>
              <a:rPr lang="en-US" dirty="0" smtClean="0"/>
              <a:t>Region</a:t>
            </a:r>
            <a:r>
              <a:rPr lang="en-US" dirty="0"/>
              <a:t>,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cases </a:t>
            </a:r>
            <a:r>
              <a:rPr lang="en-US" dirty="0"/>
              <a:t>reported </a:t>
            </a:r>
            <a:r>
              <a:rPr lang="en-US" dirty="0" smtClean="0"/>
              <a:t> in </a:t>
            </a:r>
            <a:r>
              <a:rPr lang="en-US" dirty="0"/>
              <a:t>last 7 days per 100000 </a:t>
            </a:r>
            <a:r>
              <a:rPr lang="en-US" dirty="0" smtClean="0"/>
              <a:t>population.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The Data I downloaded from the website WHO website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Data is taken from various regions and various countries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30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 To </a:t>
            </a:r>
            <a:r>
              <a:rPr lang="en-US" dirty="0" err="1"/>
              <a:t>Analyse</a:t>
            </a:r>
            <a:r>
              <a:rPr lang="en-US" dirty="0"/>
              <a:t> the Total  cases according to the </a:t>
            </a:r>
            <a:r>
              <a:rPr lang="en-US" dirty="0" smtClean="0"/>
              <a:t>Region.</a:t>
            </a:r>
          </a:p>
          <a:p>
            <a:pPr>
              <a:buFont typeface="+mj-lt"/>
              <a:buAutoNum type="arabicPeriod"/>
            </a:pPr>
            <a:r>
              <a:rPr lang="en-US" dirty="0"/>
              <a:t> To </a:t>
            </a:r>
            <a:r>
              <a:rPr lang="en-US" dirty="0" err="1"/>
              <a:t>Analyse</a:t>
            </a:r>
            <a:r>
              <a:rPr lang="en-US" dirty="0"/>
              <a:t> the Total Cases Newly Reported In Last 7 </a:t>
            </a:r>
            <a:r>
              <a:rPr lang="en-US" dirty="0" smtClean="0"/>
              <a:t>Days.</a:t>
            </a:r>
          </a:p>
          <a:p>
            <a:pPr>
              <a:buFont typeface="+mj-lt"/>
              <a:buAutoNum type="arabicPeriod"/>
            </a:pPr>
            <a:r>
              <a:rPr lang="en-US" dirty="0"/>
              <a:t> To </a:t>
            </a:r>
            <a:r>
              <a:rPr lang="en-US" dirty="0" err="1"/>
              <a:t>Analyse</a:t>
            </a:r>
            <a:r>
              <a:rPr lang="en-US" dirty="0"/>
              <a:t> the Total Deaths according to the </a:t>
            </a:r>
            <a:r>
              <a:rPr lang="en-US" dirty="0" smtClean="0"/>
              <a:t>Region.</a:t>
            </a:r>
          </a:p>
          <a:p>
            <a:pPr>
              <a:buFont typeface="+mj-lt"/>
              <a:buAutoNum type="arabicPeriod"/>
            </a:pPr>
            <a:r>
              <a:rPr lang="en-US" dirty="0"/>
              <a:t> To </a:t>
            </a:r>
            <a:r>
              <a:rPr lang="en-US" dirty="0" err="1"/>
              <a:t>Analyse</a:t>
            </a:r>
            <a:r>
              <a:rPr lang="en-US" dirty="0"/>
              <a:t> the Total Deaths Newly Reported In Last 7 </a:t>
            </a:r>
            <a:r>
              <a:rPr lang="en-US" dirty="0" smtClean="0"/>
              <a:t>Days.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 Total </a:t>
            </a:r>
            <a:r>
              <a:rPr lang="en-US" dirty="0"/>
              <a:t>Deaths &amp;Cases reported in last 24 hours </a:t>
            </a:r>
            <a:r>
              <a:rPr lang="en-US" dirty="0" smtClean="0"/>
              <a:t>.</a:t>
            </a:r>
          </a:p>
          <a:p>
            <a:pPr>
              <a:buFont typeface="+mj-lt"/>
              <a:buAutoNum type="arabicPeriod"/>
            </a:pPr>
            <a:r>
              <a:rPr lang="en-US" dirty="0"/>
              <a:t> Maximum cases reported in last 7 days per 100000 </a:t>
            </a:r>
            <a:r>
              <a:rPr lang="en-US" dirty="0" smtClean="0"/>
              <a:t>population.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 Max </a:t>
            </a:r>
            <a:r>
              <a:rPr lang="en-US" dirty="0"/>
              <a:t>of Deaths - newly reported in last 24 </a:t>
            </a:r>
            <a:r>
              <a:rPr lang="en-US" dirty="0" smtClean="0"/>
              <a:t>hours.</a:t>
            </a:r>
          </a:p>
          <a:p>
            <a:pPr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52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Data Analysis Dashboards </a:t>
            </a:r>
            <a:endParaRPr lang="en-US" dirty="0"/>
          </a:p>
        </p:txBody>
      </p:sp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2372972"/>
              </p:ext>
            </p:extLst>
          </p:nvPr>
        </p:nvGraphicFramePr>
        <p:xfrm>
          <a:off x="787036" y="3453824"/>
          <a:ext cx="5001441" cy="22206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6554508"/>
              </p:ext>
            </p:extLst>
          </p:nvPr>
        </p:nvGraphicFramePr>
        <p:xfrm>
          <a:off x="5932366" y="3061610"/>
          <a:ext cx="5104354" cy="24492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53142" y="2869049"/>
            <a:ext cx="5543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/>
              <a:t>To </a:t>
            </a:r>
            <a:r>
              <a:rPr lang="en-US" sz="1600" dirty="0" err="1"/>
              <a:t>Analyse</a:t>
            </a:r>
            <a:r>
              <a:rPr lang="en-US" sz="1600" dirty="0"/>
              <a:t> the Total  cases according to the Region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96444" y="2545883"/>
            <a:ext cx="476829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</a:t>
            </a:r>
            <a:r>
              <a:rPr lang="en-US" sz="1600" dirty="0"/>
              <a:t>To </a:t>
            </a:r>
            <a:r>
              <a:rPr lang="en-US" sz="1600" dirty="0" err="1"/>
              <a:t>Analyse</a:t>
            </a:r>
            <a:r>
              <a:rPr lang="en-US" sz="1600" dirty="0"/>
              <a:t> the Total Cases Newly Reported In Last 7 Days</a:t>
            </a:r>
          </a:p>
        </p:txBody>
      </p:sp>
    </p:spTree>
    <p:extLst>
      <p:ext uri="{BB962C8B-B14F-4D97-AF65-F5344CB8AC3E}">
        <p14:creationId xmlns:p14="http://schemas.microsoft.com/office/powerpoint/2010/main" val="2074696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2784869"/>
              </p:ext>
            </p:extLst>
          </p:nvPr>
        </p:nvGraphicFramePr>
        <p:xfrm>
          <a:off x="748393" y="298812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44978" y="2403353"/>
            <a:ext cx="5527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3.To </a:t>
            </a:r>
            <a:r>
              <a:rPr lang="en-US" sz="1600" dirty="0" err="1"/>
              <a:t>Analyse</a:t>
            </a:r>
            <a:r>
              <a:rPr lang="en-US" sz="1600" dirty="0"/>
              <a:t> the Total Deaths according to the </a:t>
            </a:r>
            <a:r>
              <a:rPr lang="en-US" sz="1600" dirty="0" err="1"/>
              <a:t>Regeion</a:t>
            </a:r>
            <a:endParaRPr lang="en-US" sz="1600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0933442"/>
              </p:ext>
            </p:extLst>
          </p:nvPr>
        </p:nvGraphicFramePr>
        <p:xfrm>
          <a:off x="6855279" y="298812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735535" y="2326408"/>
            <a:ext cx="4955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4. </a:t>
            </a:r>
            <a:r>
              <a:rPr lang="en-US" sz="1600" dirty="0"/>
              <a:t>To </a:t>
            </a:r>
            <a:r>
              <a:rPr lang="en-US" sz="1600" dirty="0" err="1"/>
              <a:t>Analyse</a:t>
            </a:r>
            <a:r>
              <a:rPr lang="en-US" sz="1600" dirty="0"/>
              <a:t> the Total Deaths Newly Reported In Last 7 Days.</a:t>
            </a:r>
          </a:p>
        </p:txBody>
      </p:sp>
    </p:spTree>
    <p:extLst>
      <p:ext uri="{BB962C8B-B14F-4D97-AF65-F5344CB8AC3E}">
        <p14:creationId xmlns:p14="http://schemas.microsoft.com/office/powerpoint/2010/main" val="378755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9937247"/>
              </p:ext>
            </p:extLst>
          </p:nvPr>
        </p:nvGraphicFramePr>
        <p:xfrm>
          <a:off x="797380" y="311875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36814" y="2653393"/>
            <a:ext cx="5543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sz="1600" dirty="0" smtClean="0"/>
              <a:t>5.Total </a:t>
            </a:r>
            <a:r>
              <a:rPr lang="en-US" sz="1600" dirty="0"/>
              <a:t>Deaths &amp;Cases reported in last 24 hours 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1440668"/>
              </p:ext>
            </p:extLst>
          </p:nvPr>
        </p:nvGraphicFramePr>
        <p:xfrm>
          <a:off x="6983186" y="313637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002237" y="2520826"/>
            <a:ext cx="453389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6. </a:t>
            </a:r>
            <a:r>
              <a:rPr lang="en-US" sz="1600" dirty="0"/>
              <a:t>Maximum cases reported in last 7 days per 100000 </a:t>
            </a:r>
            <a:r>
              <a:rPr lang="en-US" sz="1600" dirty="0" smtClean="0"/>
              <a:t>population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5453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2446575"/>
              </p:ext>
            </p:extLst>
          </p:nvPr>
        </p:nvGraphicFramePr>
        <p:xfrm>
          <a:off x="3932465" y="26697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363686" y="2016579"/>
            <a:ext cx="8645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7. Max </a:t>
            </a:r>
            <a:r>
              <a:rPr lang="en-US" dirty="0"/>
              <a:t>of Deaths - newly reported in last 24 hours</a:t>
            </a:r>
          </a:p>
        </p:txBody>
      </p:sp>
    </p:spTree>
    <p:extLst>
      <p:ext uri="{BB962C8B-B14F-4D97-AF65-F5344CB8AC3E}">
        <p14:creationId xmlns:p14="http://schemas.microsoft.com/office/powerpoint/2010/main" val="131507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141</TotalTime>
  <Words>356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Wingdings</vt:lpstr>
      <vt:lpstr>Wingdings 3</vt:lpstr>
      <vt:lpstr>Wisp</vt:lpstr>
      <vt:lpstr>COVID-19</vt:lpstr>
      <vt:lpstr>Content</vt:lpstr>
      <vt:lpstr>Introduction</vt:lpstr>
      <vt:lpstr>Objective</vt:lpstr>
      <vt:lpstr>Problem Statement </vt:lpstr>
      <vt:lpstr> Data Analysis Dashboards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WHO-COVID-19-Global</dc:title>
  <dc:creator>Teja Talari</dc:creator>
  <cp:lastModifiedBy>Teja Talari</cp:lastModifiedBy>
  <cp:revision>20</cp:revision>
  <dcterms:created xsi:type="dcterms:W3CDTF">2021-11-20T09:45:20Z</dcterms:created>
  <dcterms:modified xsi:type="dcterms:W3CDTF">2021-11-20T12:09:41Z</dcterms:modified>
</cp:coreProperties>
</file>

<file path=docProps/thumbnail.jpeg>
</file>